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sldIdLst>
    <p:sldId id="256" r:id="rId3"/>
    <p:sldId id="293" r:id="rId4"/>
    <p:sldId id="295" r:id="rId5"/>
    <p:sldId id="296" r:id="rId6"/>
    <p:sldId id="297" r:id="rId7"/>
    <p:sldId id="298" r:id="rId8"/>
    <p:sldId id="299" r:id="rId9"/>
    <p:sldId id="300" r:id="rId10"/>
    <p:sldId id="301" r:id="rId11"/>
    <p:sldId id="302" r:id="rId12"/>
    <p:sldId id="303" r:id="rId13"/>
    <p:sldId id="304" r:id="rId14"/>
    <p:sldId id="305" r:id="rId1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2B2FB5C-0309-BDA8-5CDD-ADB87B91BF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68B8854-B2B9-49BC-C916-0340D71CF9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113C05F-3084-CFEB-208C-5F5FED7A9E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6E172-E4D5-4FED-AB34-84D84AE7989C}" type="datetimeFigureOut">
              <a:rPr lang="zh-CN" altLang="en-US" smtClean="0"/>
              <a:t>2024/3/25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F0F1023-5942-CD56-11AC-4FA0DE7ACC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46C3FF2-EF68-C48C-A8E9-D305BD72A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8F4AD6-610A-4CC4-BE4F-1D5D9116EA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77280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BAB96D-35BC-F68D-7383-99C0F62F7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C6274C6-A35C-1E23-937B-BD7C69A78E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957F5FC-0A41-0924-115E-37EC741DB7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6E172-E4D5-4FED-AB34-84D84AE7989C}" type="datetimeFigureOut">
              <a:rPr lang="zh-CN" altLang="en-US" smtClean="0"/>
              <a:t>2024/3/25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939414E-4B19-FDA5-717C-A16D427635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36CE61D-0C8B-F903-D9BA-880805260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8F4AD6-610A-4CC4-BE4F-1D5D9116EA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32774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B60B74EE-B57B-A93B-C5A5-BAE38FAF328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C4E31F6-6118-9A71-8910-682785A7EB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DA3C381-2DC0-5EC7-33D1-DD07694664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6E172-E4D5-4FED-AB34-84D84AE7989C}" type="datetimeFigureOut">
              <a:rPr lang="zh-CN" altLang="en-US" smtClean="0"/>
              <a:t>2024/3/25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1DCCAEF-E278-6931-BAD4-F425FD2B8D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16BA011-BCA3-FD9C-1EB9-DA31E10F1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8F4AD6-610A-4CC4-BE4F-1D5D9116EA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28505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2024/3/25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07002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2024/3/25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253394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2024/3/25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90939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2024/3/25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18306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2024/3/25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036241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2024/3/25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308179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2024/3/25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715597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2024/3/25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898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853492-8551-9515-BA4A-14EC54A9D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3F58113-8158-CCAA-9D7A-819A5815BE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ECB5EDE-9369-5355-609F-BF6B7ACA24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6E172-E4D5-4FED-AB34-84D84AE7989C}" type="datetimeFigureOut">
              <a:rPr lang="zh-CN" altLang="en-US" smtClean="0"/>
              <a:t>2024/3/25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BDDC65F-F866-4AE7-0A67-A4C1BE6F52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5873DB6-89D9-3055-CD3D-E30D879AF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8F4AD6-610A-4CC4-BE4F-1D5D9116EA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388098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2024/3/25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342410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2024/3/25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785495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2024/3/25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67973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362E08-7199-DDE0-351A-DB1C6E06DE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B491A80-9DC1-3A2A-B118-D9D22C6DF8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E086194-CA4D-2153-B911-8452A4D6E1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6E172-E4D5-4FED-AB34-84D84AE7989C}" type="datetimeFigureOut">
              <a:rPr lang="zh-CN" altLang="en-US" smtClean="0"/>
              <a:t>2024/3/25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8349FD1-23B3-F02F-EB64-2BE0A5CE46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186A36E-22D0-790E-ABC5-B168CAD615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8F4AD6-610A-4CC4-BE4F-1D5D9116EA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35960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EE6130B-4B6E-1D62-322B-5ECD0D7C32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3EEFA59-F043-0219-3845-3F82C31C97F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38C9C68-BD8B-25C6-5B06-CF44E0C617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AF233FD-AC7F-3535-691A-AD95335EB4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6E172-E4D5-4FED-AB34-84D84AE7989C}" type="datetimeFigureOut">
              <a:rPr lang="zh-CN" altLang="en-US" smtClean="0"/>
              <a:t>2024/3/25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FA7D957-3E59-9E4B-9C8F-AF0B64D312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4634128-7BD2-3882-B962-8C45DB9157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8F4AD6-610A-4CC4-BE4F-1D5D9116EA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87044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77CEBF4-4881-41A0-2CE0-D115031A4A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D1FA104-6605-47B6-DF63-BFCF29CD7C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5A5860F-7B11-93D4-9264-F79063B0E2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4B3EDC2-1D25-85BD-81A0-B34E294CC1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E053BAE-CB58-356B-C928-48188CB1DD3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4B5CFA4E-FD0C-FEFB-325F-7D6233FB35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6E172-E4D5-4FED-AB34-84D84AE7989C}" type="datetimeFigureOut">
              <a:rPr lang="zh-CN" altLang="en-US" smtClean="0"/>
              <a:t>2024/3/25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BFB72204-6239-3F92-3A3F-DE5F991571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EED6A60B-DC79-0B01-F364-5B9C3AC76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8F4AD6-610A-4CC4-BE4F-1D5D9116EA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81958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C4FF73D-BBBA-4EF8-3D4C-A5CB59240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32352D7-06DF-0A9E-E48C-A449D255C7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6E172-E4D5-4FED-AB34-84D84AE7989C}" type="datetimeFigureOut">
              <a:rPr lang="zh-CN" altLang="en-US" smtClean="0"/>
              <a:t>2024/3/25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4CDA61E-18AD-F8FE-934F-BB0E56045B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EF8A817-D869-F108-8AF7-0FF0C873DE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8F4AD6-610A-4CC4-BE4F-1D5D9116EA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59569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0895EDB-13DD-146F-FFAD-09A5985653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6E172-E4D5-4FED-AB34-84D84AE7989C}" type="datetimeFigureOut">
              <a:rPr lang="zh-CN" altLang="en-US" smtClean="0"/>
              <a:t>2024/3/25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DB01286D-F54E-F888-2395-AC7721671A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6FEEBFC-9138-4539-9C3E-E9705F755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8F4AD6-610A-4CC4-BE4F-1D5D9116EA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45175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08F925-D6F3-51AF-A804-1EDFD4460C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924E1C5-243B-ACF3-CA84-577647BD97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EC910DD-8FAF-71FF-4042-86421B92B8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1C9BB75-A92B-EA43-673A-61E2F2685D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6E172-E4D5-4FED-AB34-84D84AE7989C}" type="datetimeFigureOut">
              <a:rPr lang="zh-CN" altLang="en-US" smtClean="0"/>
              <a:t>2024/3/25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76EFF39-B303-1E56-C006-14FEA45DC9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67FC15F-215D-7526-D50F-8F56256EC9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8F4AD6-610A-4CC4-BE4F-1D5D9116EA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94017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4F48811-FF19-F9E3-8C30-79177F90A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96EF378A-CC99-BAA3-2BB3-8C6BD7E0D4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E98AFB1-5951-38A4-046D-D7418DB908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2836051-96BE-FCA9-8DF8-52810AF1FE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6E172-E4D5-4FED-AB34-84D84AE7989C}" type="datetimeFigureOut">
              <a:rPr lang="zh-CN" altLang="en-US" smtClean="0"/>
              <a:t>2024/3/25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1F00B51-5502-A906-ADBB-93CD28D92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D05AE3F-0E50-C5C0-B287-B9742418B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8F4AD6-610A-4CC4-BE4F-1D5D9116EA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01160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F2FD72A6-EE03-D30E-8273-4C73B3BA62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56EB810-8361-CD97-D878-09F9F14BE2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C3D2DD9-DEB9-315E-F607-69A98F6FDF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66E172-E4D5-4FED-AB34-84D84AE7989C}" type="datetimeFigureOut">
              <a:rPr lang="zh-CN" altLang="en-US" smtClean="0"/>
              <a:t>2024/3/25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C3F4CE0-7557-A468-D454-5605E40F0B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362E530-73F3-F7CC-5B16-8DF85325DB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8F4AD6-610A-4CC4-BE4F-1D5D9116EA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92341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2024/3/25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32656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tags" Target="../tags/tag30.xml"/><Relationship Id="rId7" Type="http://schemas.openxmlformats.org/officeDocument/2006/relationships/image" Target="../media/image21.png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6" Type="http://schemas.openxmlformats.org/officeDocument/2006/relationships/slideLayout" Target="../slideLayouts/slideLayout13.xml"/><Relationship Id="rId5" Type="http://schemas.openxmlformats.org/officeDocument/2006/relationships/tags" Target="../tags/tag32.xml"/><Relationship Id="rId4" Type="http://schemas.openxmlformats.org/officeDocument/2006/relationships/tags" Target="../tags/tag3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ags" Target="../tags/tag34.xml"/><Relationship Id="rId1" Type="http://schemas.openxmlformats.org/officeDocument/2006/relationships/tags" Target="../tags/tag33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tags" Target="../tags/tag37.xml"/><Relationship Id="rId2" Type="http://schemas.openxmlformats.org/officeDocument/2006/relationships/tags" Target="../tags/tag36.xml"/><Relationship Id="rId1" Type="http://schemas.openxmlformats.org/officeDocument/2006/relationships/tags" Target="../tags/tag35.xml"/><Relationship Id="rId6" Type="http://schemas.openxmlformats.org/officeDocument/2006/relationships/image" Target="../media/image23.png"/><Relationship Id="rId5" Type="http://schemas.openxmlformats.org/officeDocument/2006/relationships/slideLayout" Target="../slideLayouts/slideLayout13.xml"/><Relationship Id="rId4" Type="http://schemas.openxmlformats.org/officeDocument/2006/relationships/tags" Target="../tags/tag38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tags" Target="../tags/tag46.xml"/><Relationship Id="rId13" Type="http://schemas.openxmlformats.org/officeDocument/2006/relationships/image" Target="../media/image26.png"/><Relationship Id="rId18" Type="http://schemas.openxmlformats.org/officeDocument/2006/relationships/image" Target="../media/image31.png"/><Relationship Id="rId3" Type="http://schemas.openxmlformats.org/officeDocument/2006/relationships/tags" Target="../tags/tag41.xml"/><Relationship Id="rId7" Type="http://schemas.openxmlformats.org/officeDocument/2006/relationships/tags" Target="../tags/tag45.xml"/><Relationship Id="rId12" Type="http://schemas.openxmlformats.org/officeDocument/2006/relationships/image" Target="../media/image25.png"/><Relationship Id="rId17" Type="http://schemas.openxmlformats.org/officeDocument/2006/relationships/image" Target="../media/image30.png"/><Relationship Id="rId2" Type="http://schemas.openxmlformats.org/officeDocument/2006/relationships/tags" Target="../tags/tag40.xml"/><Relationship Id="rId16" Type="http://schemas.openxmlformats.org/officeDocument/2006/relationships/image" Target="../media/image29.png"/><Relationship Id="rId1" Type="http://schemas.openxmlformats.org/officeDocument/2006/relationships/tags" Target="../tags/tag39.xml"/><Relationship Id="rId6" Type="http://schemas.openxmlformats.org/officeDocument/2006/relationships/tags" Target="../tags/tag44.xml"/><Relationship Id="rId11" Type="http://schemas.openxmlformats.org/officeDocument/2006/relationships/image" Target="../media/image24.png"/><Relationship Id="rId5" Type="http://schemas.openxmlformats.org/officeDocument/2006/relationships/tags" Target="../tags/tag43.xml"/><Relationship Id="rId15" Type="http://schemas.openxmlformats.org/officeDocument/2006/relationships/image" Target="../media/image28.png"/><Relationship Id="rId10" Type="http://schemas.openxmlformats.org/officeDocument/2006/relationships/slideLayout" Target="../slideLayouts/slideLayout13.xml"/><Relationship Id="rId19" Type="http://schemas.openxmlformats.org/officeDocument/2006/relationships/image" Target="../media/image32.png"/><Relationship Id="rId4" Type="http://schemas.openxmlformats.org/officeDocument/2006/relationships/tags" Target="../tags/tag42.xml"/><Relationship Id="rId9" Type="http://schemas.openxmlformats.org/officeDocument/2006/relationships/tags" Target="../tags/tag47.xml"/><Relationship Id="rId1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ags" Target="../tags/tag3.xml"/><Relationship Id="rId7" Type="http://schemas.openxmlformats.org/officeDocument/2006/relationships/image" Target="../media/image2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13.xml"/><Relationship Id="rId4" Type="http://schemas.openxmlformats.org/officeDocument/2006/relationships/tags" Target="../tags/tag4.xml"/><Relationship Id="rId9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tags" Target="../tags/tag7.xml"/><Relationship Id="rId7" Type="http://schemas.openxmlformats.org/officeDocument/2006/relationships/image" Target="../media/image1.png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slideLayout" Target="../slideLayouts/slideLayout13.xml"/><Relationship Id="rId11" Type="http://schemas.openxmlformats.org/officeDocument/2006/relationships/image" Target="../media/image6.png"/><Relationship Id="rId5" Type="http://schemas.openxmlformats.org/officeDocument/2006/relationships/tags" Target="../tags/tag9.xml"/><Relationship Id="rId10" Type="http://schemas.openxmlformats.org/officeDocument/2006/relationships/image" Target="../media/image5.png"/><Relationship Id="rId4" Type="http://schemas.openxmlformats.org/officeDocument/2006/relationships/tags" Target="../tags/tag8.xml"/><Relationship Id="rId9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tags" Target="../tags/tag12.xml"/><Relationship Id="rId7" Type="http://schemas.openxmlformats.org/officeDocument/2006/relationships/image" Target="../media/image8.png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6" Type="http://schemas.openxmlformats.org/officeDocument/2006/relationships/image" Target="../media/image7.png"/><Relationship Id="rId5" Type="http://schemas.openxmlformats.org/officeDocument/2006/relationships/slideLayout" Target="../slideLayouts/slideLayout13.xml"/><Relationship Id="rId4" Type="http://schemas.openxmlformats.org/officeDocument/2006/relationships/tags" Target="../tags/tag13.xml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tags" Target="../tags/tag16.xml"/><Relationship Id="rId7" Type="http://schemas.openxmlformats.org/officeDocument/2006/relationships/image" Target="../media/image12.png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6" Type="http://schemas.openxmlformats.org/officeDocument/2006/relationships/image" Target="../media/image11.png"/><Relationship Id="rId5" Type="http://schemas.openxmlformats.org/officeDocument/2006/relationships/image" Target="../media/image8.png"/><Relationship Id="rId4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tags" Target="../tags/tag19.xml"/><Relationship Id="rId7" Type="http://schemas.openxmlformats.org/officeDocument/2006/relationships/image" Target="../media/image14.png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image" Target="../media/image13.png"/><Relationship Id="rId5" Type="http://schemas.openxmlformats.org/officeDocument/2006/relationships/slideLayout" Target="../slideLayouts/slideLayout13.xml"/><Relationship Id="rId4" Type="http://schemas.openxmlformats.org/officeDocument/2006/relationships/tags" Target="../tags/tag20.xml"/><Relationship Id="rId9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ags" Target="../tags/tag22.xml"/><Relationship Id="rId1" Type="http://schemas.openxmlformats.org/officeDocument/2006/relationships/tags" Target="../tags/tag21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tags" Target="../tags/tag25.xml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ags" Target="../tags/tag27.xml"/><Relationship Id="rId1" Type="http://schemas.openxmlformats.org/officeDocument/2006/relationships/tags" Target="../tags/tag26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13DC769-80FE-654F-8CB6-54C0BEFD77A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5EEDDE1-75AD-CF8C-C04F-F9AFCECCAD8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48763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267335" y="537845"/>
            <a:ext cx="6372225" cy="634492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379470" y="5023485"/>
            <a:ext cx="26022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rPr>
              <a:t>offset 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rPr>
              <a:t>计算所在段偏移量</a:t>
            </a:r>
          </a:p>
        </p:txBody>
      </p:sp>
      <p:cxnSp>
        <p:nvCxnSpPr>
          <p:cNvPr id="6" name="直接箭头连接符 5"/>
          <p:cNvCxnSpPr>
            <a:stCxn id="5" idx="1"/>
          </p:cNvCxnSpPr>
          <p:nvPr/>
        </p:nvCxnSpPr>
        <p:spPr>
          <a:xfrm flipH="1" flipV="1">
            <a:off x="1762760" y="5030470"/>
            <a:ext cx="1616710" cy="17716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>
            <p:custDataLst>
              <p:tags r:id="rId2"/>
            </p:custDataLst>
          </p:nvPr>
        </p:nvSpPr>
        <p:spPr>
          <a:xfrm>
            <a:off x="3493770" y="998855"/>
            <a:ext cx="26022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rPr>
              <a:t>定义变量（内存标号）</a:t>
            </a:r>
          </a:p>
        </p:txBody>
      </p:sp>
      <p:cxnSp>
        <p:nvCxnSpPr>
          <p:cNvPr id="8" name="直接箭头连接符 7"/>
          <p:cNvCxnSpPr>
            <a:stCxn id="7" idx="1"/>
          </p:cNvCxnSpPr>
          <p:nvPr/>
        </p:nvCxnSpPr>
        <p:spPr>
          <a:xfrm flipH="1" flipV="1">
            <a:off x="1293495" y="906145"/>
            <a:ext cx="2200275" cy="27686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>
            <p:custDataLst>
              <p:tags r:id="rId3"/>
            </p:custDataLst>
          </p:nvPr>
        </p:nvSpPr>
        <p:spPr>
          <a:xfrm>
            <a:off x="7195185" y="582930"/>
            <a:ext cx="26022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rPr>
              <a:t>mov ax, string1</a:t>
            </a:r>
          </a:p>
        </p:txBody>
      </p:sp>
      <p:sp>
        <p:nvSpPr>
          <p:cNvPr id="10" name="文本框 9"/>
          <p:cNvSpPr txBox="1"/>
          <p:nvPr>
            <p:custDataLst>
              <p:tags r:id="rId4"/>
            </p:custDataLst>
          </p:nvPr>
        </p:nvSpPr>
        <p:spPr>
          <a:xfrm>
            <a:off x="7282815" y="1339850"/>
            <a:ext cx="16567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rPr>
              <a:t>mov al, string1</a:t>
            </a:r>
          </a:p>
        </p:txBody>
      </p:sp>
      <p:sp>
        <p:nvSpPr>
          <p:cNvPr id="11" name="文本框 10"/>
          <p:cNvSpPr txBox="1"/>
          <p:nvPr>
            <p:custDataLst>
              <p:tags r:id="rId5"/>
            </p:custDataLst>
          </p:nvPr>
        </p:nvSpPr>
        <p:spPr>
          <a:xfrm>
            <a:off x="7282815" y="2880995"/>
            <a:ext cx="267525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rPr>
              <a:t>mov bx, offset string1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rPr>
              <a:t>mov al, ds:[bx]</a:t>
            </a:r>
          </a:p>
        </p:txBody>
      </p:sp>
      <p:sp>
        <p:nvSpPr>
          <p:cNvPr id="12" name="上下箭头 11"/>
          <p:cNvSpPr/>
          <p:nvPr/>
        </p:nvSpPr>
        <p:spPr>
          <a:xfrm>
            <a:off x="7868285" y="1664335"/>
            <a:ext cx="277495" cy="1216660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3" name="乘号 12"/>
          <p:cNvSpPr/>
          <p:nvPr/>
        </p:nvSpPr>
        <p:spPr>
          <a:xfrm>
            <a:off x="8851265" y="630555"/>
            <a:ext cx="643890" cy="357505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405765" y="85090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  <a:sym typeface="+mn-ea"/>
              </a:rPr>
              <a:t>大小写转换</a:t>
            </a:r>
            <a:endParaRPr kumimoji="0" lang="en-US" altLang="zh-C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  <a:sym typeface="+mn-e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00965" y="644525"/>
            <a:ext cx="10702925" cy="5173345"/>
          </a:xfrm>
          <a:prstGeom prst="rect">
            <a:avLst/>
          </a:prstGeom>
        </p:spPr>
      </p:pic>
      <p:sp>
        <p:nvSpPr>
          <p:cNvPr id="14" name="文本框 13"/>
          <p:cNvSpPr txBox="1"/>
          <p:nvPr>
            <p:custDataLst>
              <p:tags r:id="rId2"/>
            </p:custDataLst>
          </p:nvPr>
        </p:nvSpPr>
        <p:spPr>
          <a:xfrm>
            <a:off x="140970" y="131445"/>
            <a:ext cx="16440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  <a:sym typeface="+mn-ea"/>
              </a:rPr>
              <a:t>内存寻址方式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/>
          <p:cNvSpPr txBox="1"/>
          <p:nvPr>
            <p:custDataLst>
              <p:tags r:id="rId1"/>
            </p:custDataLst>
          </p:nvPr>
        </p:nvSpPr>
        <p:spPr>
          <a:xfrm>
            <a:off x="140970" y="131445"/>
            <a:ext cx="319913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  <a:sym typeface="+mn-ea"/>
              </a:rPr>
              <a:t>可用于内存寻址的寄存器</a:t>
            </a: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250825" y="797560"/>
            <a:ext cx="10003155" cy="5699125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2762250" y="2012950"/>
            <a:ext cx="402590" cy="368935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" name="矩形 9"/>
          <p:cNvSpPr/>
          <p:nvPr>
            <p:custDataLst>
              <p:tags r:id="rId3"/>
            </p:custDataLst>
          </p:nvPr>
        </p:nvSpPr>
        <p:spPr>
          <a:xfrm>
            <a:off x="2359660" y="2461895"/>
            <a:ext cx="657225" cy="368935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1" name="矩形 10"/>
          <p:cNvSpPr/>
          <p:nvPr>
            <p:custDataLst>
              <p:tags r:id="rId4"/>
            </p:custDataLst>
          </p:nvPr>
        </p:nvSpPr>
        <p:spPr>
          <a:xfrm>
            <a:off x="2762250" y="2951480"/>
            <a:ext cx="402590" cy="368935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2750820" y="1447800"/>
            <a:ext cx="1964055" cy="225044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224155" y="3865245"/>
            <a:ext cx="2526665" cy="291084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4895215" y="62230"/>
            <a:ext cx="2127885" cy="311975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365125" y="200025"/>
            <a:ext cx="2298700" cy="349821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7322185" y="62230"/>
            <a:ext cx="2026285" cy="31203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6"/>
          <a:stretch>
            <a:fillRect/>
          </a:stretch>
        </p:blipFill>
        <p:spPr>
          <a:xfrm>
            <a:off x="9603105" y="62230"/>
            <a:ext cx="1866900" cy="97155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9603105" y="1104900"/>
            <a:ext cx="227330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rPr>
              <a:t>bx,bp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rPr>
              <a:t>后面可以加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rPr>
              <a:t>si di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rPr>
              <a:t>，但是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rPr>
              <a:t> bx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rPr>
              <a:t>不能加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rPr>
              <a:t>bp, si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rPr>
              <a:t>不能加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rPr>
              <a:t>di</a:t>
            </a:r>
          </a:p>
        </p:txBody>
      </p:sp>
      <p:pic>
        <p:nvPicPr>
          <p:cNvPr id="14" name="图片 13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7"/>
          <a:stretch>
            <a:fillRect/>
          </a:stretch>
        </p:blipFill>
        <p:spPr>
          <a:xfrm>
            <a:off x="9647555" y="2026920"/>
            <a:ext cx="1958340" cy="98615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8"/>
          <a:stretch>
            <a:fillRect/>
          </a:stretch>
        </p:blipFill>
        <p:spPr>
          <a:xfrm>
            <a:off x="2875915" y="3945890"/>
            <a:ext cx="2384425" cy="1707515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9"/>
          <a:stretch>
            <a:fillRect/>
          </a:stretch>
        </p:blipFill>
        <p:spPr>
          <a:xfrm>
            <a:off x="5311775" y="3491865"/>
            <a:ext cx="6731635" cy="31394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80975" y="185420"/>
            <a:ext cx="8743950" cy="71501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9220200" y="185420"/>
            <a:ext cx="2600325" cy="66675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180975" y="1242060"/>
            <a:ext cx="3161665" cy="50419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4690745" y="1242695"/>
            <a:ext cx="3095625" cy="50419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180975" y="185420"/>
            <a:ext cx="8743950" cy="71501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9220200" y="185420"/>
            <a:ext cx="2600325" cy="66675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4690745" y="1242695"/>
            <a:ext cx="3095625" cy="504190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325755" y="1303020"/>
            <a:ext cx="3950335" cy="120015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286385" y="2741295"/>
            <a:ext cx="3989705" cy="359029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46050" y="2028190"/>
            <a:ext cx="5324475" cy="393382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66675" y="59055"/>
            <a:ext cx="10985500" cy="18573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3201670" y="2606675"/>
            <a:ext cx="2025650" cy="937895"/>
          </a:xfrm>
          <a:prstGeom prst="rect">
            <a:avLst/>
          </a:prstGeom>
        </p:spPr>
      </p:pic>
      <p:cxnSp>
        <p:nvCxnSpPr>
          <p:cNvPr id="7" name="直接箭头连接符 6"/>
          <p:cNvCxnSpPr>
            <a:stCxn id="6" idx="1"/>
          </p:cNvCxnSpPr>
          <p:nvPr/>
        </p:nvCxnSpPr>
        <p:spPr>
          <a:xfrm flipH="1">
            <a:off x="819150" y="3075940"/>
            <a:ext cx="2382520" cy="63246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9" name="图片 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5760720" y="2028190"/>
            <a:ext cx="5292090" cy="408622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6675" y="59055"/>
            <a:ext cx="10985500" cy="185737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07315" y="2673350"/>
            <a:ext cx="5328920" cy="338836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908040" y="2673350"/>
            <a:ext cx="5036820" cy="334518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27330" y="6204585"/>
            <a:ext cx="5466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rPr>
              <a:t>程序加载后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rPr>
              <a:t> CS:IP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rPr>
              <a:t>指向第一条指令在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rPr>
              <a:t>start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rPr>
              <a:t>处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dirty="0">
                <a:solidFill>
                  <a:srgbClr val="FF0000"/>
                </a:solidFill>
                <a:latin typeface="Calibri"/>
                <a:ea typeface="微软雅黑" panose="020B0503020204020204" pitchFamily="34" charset="-122"/>
              </a:rPr>
              <a:t>第十三行 改为 </a:t>
            </a:r>
            <a:r>
              <a:rPr lang="en-US" altLang="zh-CN" b="1" dirty="0">
                <a:solidFill>
                  <a:srgbClr val="FF0000"/>
                </a:solidFill>
                <a:latin typeface="Calibri"/>
                <a:ea typeface="微软雅黑" panose="020B0503020204020204" pitchFamily="34" charset="-122"/>
              </a:rPr>
              <a:t>mov cx,7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07975" y="13589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rPr>
              <a:t>代码段中使用栈</a:t>
            </a: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254000" y="638175"/>
            <a:ext cx="8814435" cy="170624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119380" y="2478405"/>
            <a:ext cx="6341745" cy="389826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782435" y="2478405"/>
            <a:ext cx="2488565" cy="389382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9632950" y="710565"/>
            <a:ext cx="2364740" cy="538353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6AD25FB7-A991-5F74-FF21-45C65866E491}"/>
              </a:ext>
            </a:extLst>
          </p:cNvPr>
          <p:cNvSpPr txBox="1"/>
          <p:nvPr/>
        </p:nvSpPr>
        <p:spPr>
          <a:xfrm>
            <a:off x="187960" y="6404314"/>
            <a:ext cx="5466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dirty="0">
                <a:solidFill>
                  <a:srgbClr val="FF0000"/>
                </a:solidFill>
                <a:latin typeface="Calibri"/>
                <a:ea typeface="微软雅黑" panose="020B0503020204020204" pitchFamily="34" charset="-122"/>
              </a:rPr>
              <a:t>第</a:t>
            </a:r>
            <a:r>
              <a:rPr lang="en-US" altLang="zh-CN" b="1" dirty="0">
                <a:solidFill>
                  <a:srgbClr val="FF0000"/>
                </a:solidFill>
                <a:latin typeface="Calibri"/>
                <a:ea typeface="微软雅黑" panose="020B0503020204020204" pitchFamily="34" charset="-122"/>
              </a:rPr>
              <a:t>21</a:t>
            </a:r>
            <a:r>
              <a:rPr lang="zh-CN" altLang="en-US" b="1" dirty="0">
                <a:solidFill>
                  <a:srgbClr val="FF0000"/>
                </a:solidFill>
                <a:latin typeface="Calibri"/>
                <a:ea typeface="微软雅黑" panose="020B0503020204020204" pitchFamily="34" charset="-122"/>
              </a:rPr>
              <a:t>行 </a:t>
            </a:r>
            <a:r>
              <a:rPr lang="en-US" altLang="zh-CN" b="1" dirty="0">
                <a:solidFill>
                  <a:srgbClr val="FF0000"/>
                </a:solidFill>
                <a:latin typeface="Calibri"/>
                <a:ea typeface="微软雅黑" panose="020B0503020204020204" pitchFamily="34" charset="-122"/>
              </a:rPr>
              <a:t>26</a:t>
            </a:r>
            <a:r>
              <a:rPr lang="zh-CN" altLang="en-US" b="1" dirty="0">
                <a:solidFill>
                  <a:srgbClr val="FF0000"/>
                </a:solidFill>
                <a:latin typeface="Calibri"/>
                <a:ea typeface="微软雅黑" panose="020B0503020204020204" pitchFamily="34" charset="-122"/>
              </a:rPr>
              <a:t>行 改为 </a:t>
            </a:r>
            <a:r>
              <a:rPr lang="en-US" altLang="zh-CN" b="1" dirty="0">
                <a:solidFill>
                  <a:srgbClr val="FF0000"/>
                </a:solidFill>
                <a:latin typeface="Calibri"/>
                <a:ea typeface="微软雅黑" panose="020B0503020204020204" pitchFamily="34" charset="-122"/>
              </a:rPr>
              <a:t>mov cx,7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>
            <p:custDataLst>
              <p:tags r:id="rId1"/>
            </p:custDataLst>
          </p:nvPr>
        </p:nvSpPr>
        <p:spPr>
          <a:xfrm>
            <a:off x="307975" y="13589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rPr>
              <a:t>数据、代码、栈放入不同段</a:t>
            </a: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358775" y="590550"/>
            <a:ext cx="6296025" cy="56769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305685" y="2865755"/>
            <a:ext cx="4064000" cy="120523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rPr>
              <a:t>初始化数据段，栈段。代码段不用初始化，如果有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rPr>
              <a:t>start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rPr>
              <a:t>标志，则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rPr>
              <a:t>CS IP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rPr>
              <a:t>指向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rPr>
              <a:t>start, 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rPr>
              <a:t>若没有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rPr>
              <a:t> CSIP 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rPr>
              <a:t>指向代码段第一条语句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EB653AF-3552-7A32-3D60-790ED5540884}"/>
              </a:ext>
            </a:extLst>
          </p:cNvPr>
          <p:cNvSpPr txBox="1"/>
          <p:nvPr/>
        </p:nvSpPr>
        <p:spPr>
          <a:xfrm>
            <a:off x="227330" y="6204585"/>
            <a:ext cx="5466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dirty="0">
                <a:solidFill>
                  <a:srgbClr val="FF0000"/>
                </a:solidFill>
                <a:latin typeface="Calibri"/>
                <a:ea typeface="微软雅黑" panose="020B0503020204020204" pitchFamily="34" charset="-122"/>
              </a:rPr>
              <a:t>第</a:t>
            </a:r>
            <a:r>
              <a:rPr lang="en-US" altLang="zh-CN" b="1" dirty="0">
                <a:solidFill>
                  <a:srgbClr val="FF0000"/>
                </a:solidFill>
                <a:latin typeface="Calibri"/>
                <a:ea typeface="微软雅黑" panose="020B0503020204020204" pitchFamily="34" charset="-122"/>
              </a:rPr>
              <a:t>24</a:t>
            </a:r>
            <a:r>
              <a:rPr lang="zh-CN" altLang="en-US" b="1" dirty="0">
                <a:solidFill>
                  <a:srgbClr val="FF0000"/>
                </a:solidFill>
                <a:latin typeface="Calibri"/>
                <a:ea typeface="微软雅黑" panose="020B0503020204020204" pitchFamily="34" charset="-122"/>
              </a:rPr>
              <a:t>行 改为 </a:t>
            </a:r>
            <a:r>
              <a:rPr lang="en-US" altLang="zh-CN" b="1" dirty="0">
                <a:solidFill>
                  <a:srgbClr val="FF0000"/>
                </a:solidFill>
                <a:latin typeface="Calibri"/>
                <a:ea typeface="微软雅黑" panose="020B0503020204020204" pitchFamily="34" charset="-122"/>
              </a:rPr>
              <a:t>mov cx,7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>
            <p:custDataLst>
              <p:tags r:id="rId1"/>
            </p:custDataLst>
          </p:nvPr>
        </p:nvSpPr>
        <p:spPr>
          <a:xfrm>
            <a:off x="307975" y="13589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rPr>
              <a:t>字符处理问题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372110" y="1409065"/>
            <a:ext cx="2468880" cy="147637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  <a:sym typeface="+mn-ea"/>
              </a:rPr>
              <a:t>数字字符：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  <a:sym typeface="+mn-ea"/>
              </a:rPr>
              <a:t>30H~39H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  <a:sym typeface="+mn-ea"/>
              </a:rPr>
              <a:t>大写字母：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  <a:sym typeface="+mn-ea"/>
              </a:rPr>
              <a:t>41H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  <a:sym typeface="+mn-ea"/>
              </a:rPr>
              <a:t>开始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  <a:sym typeface="+mn-ea"/>
              </a:rPr>
              <a:t>小写字母：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  <a:sym typeface="+mn-ea"/>
              </a:rPr>
              <a:t>61H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  <a:sym typeface="+mn-ea"/>
              </a:rPr>
              <a:t>开始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  <a:sym typeface="+mn-ea"/>
              </a:rPr>
              <a:t>回车字符：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  <a:sym typeface="+mn-ea"/>
              </a:rPr>
              <a:t>0DH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  <a:sym typeface="+mn-ea"/>
              </a:rPr>
              <a:t>换行字符：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  <a:sym typeface="+mn-ea"/>
              </a:rPr>
              <a:t>0AH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307975" y="591185"/>
            <a:ext cx="60960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rPr>
              <a:t>汇编程序中，用'……'的方式指明数据是以字符的形式给出的，编译器将把它们转化为相对应的ASCI码。</a:t>
            </a:r>
          </a:p>
        </p:txBody>
      </p:sp>
      <p:sp>
        <p:nvSpPr>
          <p:cNvPr id="9" name="椭圆形标注 8"/>
          <p:cNvSpPr/>
          <p:nvPr/>
        </p:nvSpPr>
        <p:spPr>
          <a:xfrm>
            <a:off x="2554605" y="1323340"/>
            <a:ext cx="914400" cy="611505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rPr>
              <a:t>记住！</a:t>
            </a:r>
          </a:p>
        </p:txBody>
      </p:sp>
      <p:pic>
        <p:nvPicPr>
          <p:cNvPr id="10" name="图片 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257810" y="2943225"/>
            <a:ext cx="5924550" cy="391477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6299835" y="2943225"/>
            <a:ext cx="5730240" cy="380555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307975" y="855980"/>
            <a:ext cx="6400800" cy="2343150"/>
          </a:xfrm>
          <a:prstGeom prst="rect">
            <a:avLst/>
          </a:prstGeom>
        </p:spPr>
      </p:pic>
      <p:sp>
        <p:nvSpPr>
          <p:cNvPr id="5" name="文本框 4"/>
          <p:cNvSpPr txBox="1"/>
          <p:nvPr>
            <p:custDataLst>
              <p:tags r:id="rId2"/>
            </p:custDataLst>
          </p:nvPr>
        </p:nvSpPr>
        <p:spPr>
          <a:xfrm>
            <a:off x="307975" y="13589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rPr>
              <a:t>字符大小写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419100" y="3495675"/>
            <a:ext cx="222631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rPr>
              <a:t>小写-20H--&gt;大写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rPr>
              <a:t>大写+20H--&gt;小写</a:t>
            </a:r>
          </a:p>
        </p:txBody>
      </p:sp>
      <p:sp>
        <p:nvSpPr>
          <p:cNvPr id="9" name="矩形 8"/>
          <p:cNvSpPr/>
          <p:nvPr/>
        </p:nvSpPr>
        <p:spPr>
          <a:xfrm>
            <a:off x="5364480" y="1336040"/>
            <a:ext cx="167640" cy="1810385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82600" y="4140835"/>
            <a:ext cx="406400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rPr>
              <a:t>任意字符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rPr>
              <a:t> &amp;11011111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rPr>
              <a:t>变成大写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  <a:sym typeface="+mn-ea"/>
              </a:rPr>
              <a:t>任意字符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  <a:sym typeface="+mn-ea"/>
              </a:rPr>
              <a:t> |00100000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  <a:sym typeface="+mn-ea"/>
              </a:rPr>
              <a:t>变成小写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228</Words>
  <Application>Microsoft Office PowerPoint</Application>
  <PresentationFormat>宽屏</PresentationFormat>
  <Paragraphs>30</Paragraphs>
  <Slides>13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13</vt:i4>
      </vt:variant>
    </vt:vector>
  </HeadingPairs>
  <TitlesOfParts>
    <vt:vector size="19" baseType="lpstr">
      <vt:lpstr>等线</vt:lpstr>
      <vt:lpstr>等线 Light</vt:lpstr>
      <vt:lpstr>Arial</vt:lpstr>
      <vt:lpstr>Calibri</vt:lpstr>
      <vt:lpstr>Office 主题​​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xbany</dc:creator>
  <cp:lastModifiedBy>xbany</cp:lastModifiedBy>
  <cp:revision>3</cp:revision>
  <dcterms:created xsi:type="dcterms:W3CDTF">2024-03-25T09:47:56Z</dcterms:created>
  <dcterms:modified xsi:type="dcterms:W3CDTF">2024-03-25T09:51:13Z</dcterms:modified>
</cp:coreProperties>
</file>